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3" autoAdjust="0"/>
    <p:restoredTop sz="94660"/>
  </p:normalViewPr>
  <p:slideViewPr>
    <p:cSldViewPr snapToGrid="0">
      <p:cViewPr varScale="1">
        <p:scale>
          <a:sx n="79" d="100"/>
          <a:sy n="79" d="100"/>
        </p:scale>
        <p:origin x="16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FCB86-EB12-4BD1-944C-1C921D3D2EBE}" type="datetimeFigureOut">
              <a:rPr lang="hu-HU" smtClean="0"/>
              <a:t>2014.07.30.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6757B-7933-4AEA-9AA5-E179E3BC2FA0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1942412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FCB86-EB12-4BD1-944C-1C921D3D2EBE}" type="datetimeFigureOut">
              <a:rPr lang="hu-HU" smtClean="0"/>
              <a:t>2014.07.30.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6757B-7933-4AEA-9AA5-E179E3BC2FA0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2457345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FCB86-EB12-4BD1-944C-1C921D3D2EBE}" type="datetimeFigureOut">
              <a:rPr lang="hu-HU" smtClean="0"/>
              <a:t>2014.07.30.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6757B-7933-4AEA-9AA5-E179E3BC2FA0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2657455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FCB86-EB12-4BD1-944C-1C921D3D2EBE}" type="datetimeFigureOut">
              <a:rPr lang="hu-HU" smtClean="0"/>
              <a:t>2014.07.30.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6757B-7933-4AEA-9AA5-E179E3BC2FA0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8720494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FCB86-EB12-4BD1-944C-1C921D3D2EBE}" type="datetimeFigureOut">
              <a:rPr lang="hu-HU" smtClean="0"/>
              <a:t>2014.07.30.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6757B-7933-4AEA-9AA5-E179E3BC2FA0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9008579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FCB86-EB12-4BD1-944C-1C921D3D2EBE}" type="datetimeFigureOut">
              <a:rPr lang="hu-HU" smtClean="0"/>
              <a:t>2014.07.30.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6757B-7933-4AEA-9AA5-E179E3BC2FA0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0078292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FCB86-EB12-4BD1-944C-1C921D3D2EBE}" type="datetimeFigureOut">
              <a:rPr lang="hu-HU" smtClean="0"/>
              <a:t>2014.07.30.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6757B-7933-4AEA-9AA5-E179E3BC2FA0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6817078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FCB86-EB12-4BD1-944C-1C921D3D2EBE}" type="datetimeFigureOut">
              <a:rPr lang="hu-HU" smtClean="0"/>
              <a:t>2014.07.30.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6757B-7933-4AEA-9AA5-E179E3BC2FA0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6707398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FCB86-EB12-4BD1-944C-1C921D3D2EBE}" type="datetimeFigureOut">
              <a:rPr lang="hu-HU" smtClean="0"/>
              <a:t>2014.07.30.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6757B-7933-4AEA-9AA5-E179E3BC2FA0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1173232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FCB86-EB12-4BD1-944C-1C921D3D2EBE}" type="datetimeFigureOut">
              <a:rPr lang="hu-HU" smtClean="0"/>
              <a:t>2014.07.30.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6757B-7933-4AEA-9AA5-E179E3BC2FA0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0132404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FCB86-EB12-4BD1-944C-1C921D3D2EBE}" type="datetimeFigureOut">
              <a:rPr lang="hu-HU" smtClean="0"/>
              <a:t>2014.07.30.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6757B-7933-4AEA-9AA5-E179E3BC2FA0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1059646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>
                <a:lumMod val="5000"/>
                <a:lumOff val="95000"/>
              </a:schemeClr>
            </a:gs>
            <a:gs pos="74000">
              <a:schemeClr val="accent6">
                <a:lumMod val="45000"/>
                <a:lumOff val="55000"/>
              </a:schemeClr>
            </a:gs>
            <a:gs pos="83000">
              <a:schemeClr val="accent6">
                <a:lumMod val="45000"/>
                <a:lumOff val="55000"/>
              </a:schemeClr>
            </a:gs>
            <a:gs pos="100000">
              <a:schemeClr val="accent6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DFCB86-EB12-4BD1-944C-1C921D3D2EBE}" type="datetimeFigureOut">
              <a:rPr lang="hu-HU" smtClean="0"/>
              <a:t>2014.07.30.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46757B-7933-4AEA-9AA5-E179E3BC2FA0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8110836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737937" y="243841"/>
            <a:ext cx="10759119" cy="2518424"/>
          </a:xfrm>
        </p:spPr>
        <p:txBody>
          <a:bodyPr>
            <a:normAutofit/>
          </a:bodyPr>
          <a:lstStyle/>
          <a:p>
            <a:r>
              <a:rPr lang="hu-HU" sz="4000" dirty="0"/>
              <a:t> </a:t>
            </a:r>
            <a:r>
              <a:rPr lang="hu-HU" sz="4000" b="1" dirty="0"/>
              <a:t>"Tudás és kompetencia 2.0 - Szakmai képzések az egyenlő esélyű </a:t>
            </a:r>
            <a:r>
              <a:rPr lang="hu-HU" sz="4000" b="1" dirty="0" smtClean="0"/>
              <a:t>hozzáférésért</a:t>
            </a:r>
            <a:br>
              <a:rPr lang="hu-HU" sz="4000" b="1" dirty="0" smtClean="0"/>
            </a:br>
            <a:r>
              <a:rPr lang="hu-HU" sz="4000" b="1" dirty="0" smtClean="0"/>
              <a:t/>
            </a:r>
            <a:br>
              <a:rPr lang="hu-HU" sz="4000" b="1" dirty="0" smtClean="0"/>
            </a:br>
            <a:r>
              <a:rPr lang="hu-HU" sz="3600" b="1" dirty="0" smtClean="0"/>
              <a:t>TÁMOP-5.4.6.A-12/1-2013-0002</a:t>
            </a:r>
            <a:endParaRPr lang="hu-HU" sz="3600" b="1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524000" y="3475497"/>
            <a:ext cx="9817768" cy="2941346"/>
          </a:xfrm>
        </p:spPr>
        <p:txBody>
          <a:bodyPr>
            <a:normAutofit/>
          </a:bodyPr>
          <a:lstStyle/>
          <a:p>
            <a:r>
              <a:rPr lang="hu-HU" sz="3600" dirty="0" smtClean="0"/>
              <a:t>Németh </a:t>
            </a:r>
            <a:r>
              <a:rPr lang="hu-HU" sz="3600" dirty="0" smtClean="0"/>
              <a:t>Orsolya</a:t>
            </a:r>
          </a:p>
          <a:p>
            <a:r>
              <a:rPr lang="hu-HU" dirty="0" smtClean="0"/>
              <a:t>alelnök, projektmenedzser</a:t>
            </a:r>
          </a:p>
          <a:p>
            <a:r>
              <a:rPr lang="hu-HU" dirty="0" smtClean="0"/>
              <a:t>Vakok és </a:t>
            </a:r>
            <a:r>
              <a:rPr lang="hu-HU" dirty="0" err="1" smtClean="0"/>
              <a:t>Gyengénlátók</a:t>
            </a:r>
            <a:r>
              <a:rPr lang="hu-HU" dirty="0" smtClean="0"/>
              <a:t> Közép-Magyarországi Regionális Egyesülete</a:t>
            </a:r>
            <a:endParaRPr lang="hu-HU" dirty="0"/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6735" y="1373516"/>
            <a:ext cx="1046638" cy="1046638"/>
          </a:xfrm>
          <a:prstGeom prst="rect">
            <a:avLst/>
          </a:prstGeom>
        </p:spPr>
      </p:pic>
      <p:pic>
        <p:nvPicPr>
          <p:cNvPr id="5" name="Kép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09780" y="6115065"/>
            <a:ext cx="1816765" cy="603556"/>
          </a:xfrm>
          <a:prstGeom prst="rect">
            <a:avLst/>
          </a:prstGeom>
        </p:spPr>
      </p:pic>
      <p:pic>
        <p:nvPicPr>
          <p:cNvPr id="6" name="Kép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6735" y="5837673"/>
            <a:ext cx="2054530" cy="5791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97483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u-HU" sz="4000" dirty="0"/>
              <a:t>TÁMOP-5.4.6.A-12/1-2013-0002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hu-HU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Képzéseink jellemzői, fontos szakmai szempontok: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hu-HU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Valamennyi képzésünk akkreditált, a mérnök továbbképzésekért a Magyar Építész Kamara továbbképzési kreditpontot ad.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hu-HU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Képzéseinken mindenki ingyenesen vehetett részt.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hu-HU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Képzéseinket minden esetben akadálymentes, jól megközelíthető helyszíneken valósítottuk meg.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hu-HU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Képzési anyagainkat minden esetben elektronikus, mindenki számára hozzáférhető formátumban adtuk át hallgatóinknak.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hu-HU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Szinte valamennyi képzési csoportunkban jelen volt fogyatékossággal élő résztvevő.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hu-HU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Oktatóink között is vannak látássérült szakemberek.</a:t>
            </a:r>
          </a:p>
          <a:p>
            <a:endParaRPr lang="hu-HU" dirty="0"/>
          </a:p>
        </p:txBody>
      </p:sp>
      <p:pic>
        <p:nvPicPr>
          <p:cNvPr id="5" name="Kép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365125"/>
            <a:ext cx="1086853" cy="1086853"/>
          </a:xfrm>
          <a:prstGeom prst="rect">
            <a:avLst/>
          </a:prstGeom>
        </p:spPr>
      </p:pic>
      <p:pic>
        <p:nvPicPr>
          <p:cNvPr id="6" name="Kép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16599" y="5964098"/>
            <a:ext cx="1942264" cy="645249"/>
          </a:xfrm>
          <a:prstGeom prst="rect">
            <a:avLst/>
          </a:prstGeom>
        </p:spPr>
      </p:pic>
      <p:pic>
        <p:nvPicPr>
          <p:cNvPr id="7" name="Kép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61473" y="6064068"/>
            <a:ext cx="2101515" cy="5924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29244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142833"/>
          </a:xfrm>
        </p:spPr>
        <p:txBody>
          <a:bodyPr>
            <a:normAutofit/>
          </a:bodyPr>
          <a:lstStyle/>
          <a:p>
            <a:pPr algn="ctr"/>
            <a:r>
              <a:rPr lang="hu-HU" sz="4000" dirty="0"/>
              <a:t>TÁMOP-5.4.6.A-12/1-2013-0002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38200" y="1652337"/>
            <a:ext cx="10515600" cy="4524626"/>
          </a:xfrm>
        </p:spPr>
        <p:txBody>
          <a:bodyPr>
            <a:normAutofit fontScale="85000" lnSpcReduction="20000"/>
          </a:bodyPr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hu-HU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Oktatóink: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hu-HU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Bábel László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hu-HU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Bánhegyi</a:t>
            </a:r>
            <a:r>
              <a:rPr lang="hu-HU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Miklós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hu-HU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Hodicsekné</a:t>
            </a:r>
            <a:r>
              <a:rPr lang="hu-HU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Nagy Krisztina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hu-HU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Igali Zsófia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hu-HU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Németh Zsuzsanna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hu-HU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Rudolfné </a:t>
            </a:r>
            <a:r>
              <a:rPr lang="hu-HU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Riesz</a:t>
            </a:r>
            <a:r>
              <a:rPr lang="hu-HU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Mária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hu-HU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Szántai Károly</a:t>
            </a:r>
          </a:p>
          <a:p>
            <a:endParaRPr lang="hu-HU" dirty="0"/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4874" y="365124"/>
            <a:ext cx="998455" cy="998455"/>
          </a:xfrm>
          <a:prstGeom prst="rect">
            <a:avLst/>
          </a:prstGeom>
        </p:spPr>
      </p:pic>
      <p:pic>
        <p:nvPicPr>
          <p:cNvPr id="5" name="Kép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94745" y="5997362"/>
            <a:ext cx="1950423" cy="647959"/>
          </a:xfrm>
          <a:prstGeom prst="rect">
            <a:avLst/>
          </a:prstGeom>
        </p:spPr>
      </p:pic>
      <p:pic>
        <p:nvPicPr>
          <p:cNvPr id="6" name="Kép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26779" y="5990695"/>
            <a:ext cx="2194587" cy="6186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51305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8200" y="192505"/>
            <a:ext cx="10515600" cy="1423737"/>
          </a:xfrm>
        </p:spPr>
        <p:txBody>
          <a:bodyPr>
            <a:normAutofit/>
          </a:bodyPr>
          <a:lstStyle/>
          <a:p>
            <a:pPr algn="ctr"/>
            <a:r>
              <a:rPr lang="hu-HU" sz="4000" dirty="0"/>
              <a:t>TÁMOP-5.4.6.A-12/1-2013-0002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38200" y="1888294"/>
            <a:ext cx="10515600" cy="4119103"/>
          </a:xfrm>
        </p:spPr>
        <p:txBody>
          <a:bodyPr>
            <a:normAutofit fontScale="85000" lnSpcReduction="20000"/>
          </a:bodyPr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hu-HU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Együttműködő partnereink: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hu-HU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Fogyatékos Személyek Esélyegyenlőségéért Nonprofit KFT. (FSZK)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hu-HU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Informatika-számítástechnika Tanárok Egyesülete (ISZE)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hu-HU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Magyar Építész Kamara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hu-HU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Magyar Vakok és </a:t>
            </a:r>
            <a:r>
              <a:rPr lang="hu-HU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Gyengénlátók</a:t>
            </a:r>
            <a:r>
              <a:rPr lang="hu-HU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Országos Szövetsége (MVGYOSZ)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hu-HU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Rehabilitációs Környezettervező Szakmérnökök és Rehabilitációs Környezettervező Szakemberek Országos Egyesülete (REKORE)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hu-HU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Egyetemes Tervezés Információs És Kutató Központ (ETIKK)</a:t>
            </a:r>
          </a:p>
          <a:p>
            <a:endParaRPr lang="hu-HU" dirty="0"/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5385" y="526153"/>
            <a:ext cx="1090089" cy="1090089"/>
          </a:xfrm>
          <a:prstGeom prst="rect">
            <a:avLst/>
          </a:prstGeom>
        </p:spPr>
      </p:pic>
      <p:pic>
        <p:nvPicPr>
          <p:cNvPr id="5" name="Kép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51409" y="6007397"/>
            <a:ext cx="2217479" cy="736679"/>
          </a:xfrm>
          <a:prstGeom prst="rect">
            <a:avLst/>
          </a:prstGeom>
        </p:spPr>
      </p:pic>
      <p:pic>
        <p:nvPicPr>
          <p:cNvPr id="6" name="Kép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3809" y="6147653"/>
            <a:ext cx="2054530" cy="5791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635162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u-HU" sz="4000" dirty="0"/>
              <a:t>TÁMOP-5.4.6.A-12/1-2013-0002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hu-HU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Eredményeink: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hu-HU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Összesen 19 megvalósult képzés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hu-HU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Összesen 186 fő kezdte meg a képzéseket.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hu-HU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Összesen 182 fő szerzett tanúsítványt képzéseinken.</a:t>
            </a:r>
          </a:p>
          <a:p>
            <a:endParaRPr lang="hu-HU" dirty="0"/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387771"/>
            <a:ext cx="1134979" cy="1134979"/>
          </a:xfrm>
          <a:prstGeom prst="rect">
            <a:avLst/>
          </a:prstGeom>
        </p:spPr>
      </p:pic>
      <p:pic>
        <p:nvPicPr>
          <p:cNvPr id="5" name="Kép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38129" y="5853554"/>
            <a:ext cx="2353388" cy="781830"/>
          </a:xfrm>
          <a:prstGeom prst="rect">
            <a:avLst/>
          </a:prstGeom>
        </p:spPr>
      </p:pic>
      <p:pic>
        <p:nvPicPr>
          <p:cNvPr id="6" name="Kép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6103" y="5887453"/>
            <a:ext cx="2532935" cy="7140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297215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u-HU" sz="4000" dirty="0"/>
              <a:t>TÁMOP-5.4.6.A-12/1-2013-0002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hu-HU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Jövőkép: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hu-HU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Képzéseinket a következő három évben félévente hirdetjük meg a projekt fenntartási kötelezettsége keretében, önköltségi alapon.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hu-HU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Képzéseink híre szájról szájra terjed, az érdeklődés folyamatos programjaink iránt, és reményeink szerint ez a jövőben is így folytatódik.</a:t>
            </a:r>
          </a:p>
          <a:p>
            <a:endParaRPr lang="hu-HU" dirty="0"/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365125"/>
            <a:ext cx="1077852" cy="1077852"/>
          </a:xfrm>
          <a:prstGeom prst="rect">
            <a:avLst/>
          </a:prstGeom>
        </p:spPr>
      </p:pic>
      <p:pic>
        <p:nvPicPr>
          <p:cNvPr id="5" name="Kép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49778" y="5839929"/>
            <a:ext cx="2292361" cy="761556"/>
          </a:xfrm>
          <a:prstGeom prst="rect">
            <a:avLst/>
          </a:prstGeom>
        </p:spPr>
      </p:pic>
      <p:pic>
        <p:nvPicPr>
          <p:cNvPr id="6" name="Kép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9860" y="5839929"/>
            <a:ext cx="2701521" cy="7615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881236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52218" y="432722"/>
            <a:ext cx="10515600" cy="1325563"/>
          </a:xfrm>
        </p:spPr>
        <p:txBody>
          <a:bodyPr/>
          <a:lstStyle/>
          <a:p>
            <a:pPr algn="ctr"/>
            <a:r>
              <a:rPr lang="hu-HU" dirty="0"/>
              <a:t>TÁMOP-5.4.6.A-12/1-2013-0002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hu-HU" sz="40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Köszönöm a figyelmet!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hu-HU" sz="2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Németh Orsolya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hu-HU" sz="2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alelnök, szakmai vezető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hu-HU" sz="2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Vakok és </a:t>
            </a:r>
            <a:r>
              <a:rPr lang="hu-HU" sz="2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Gyengénlátók</a:t>
            </a:r>
            <a:r>
              <a:rPr lang="hu-HU" sz="2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Közép-Magyarországi Regionális Egyesülete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hu-HU" sz="2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Mobil: (70)948-2823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hu-HU" sz="2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E-mail: </a:t>
            </a:r>
            <a:r>
              <a:rPr lang="hu-HU" sz="2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nemethorsolya</a:t>
            </a:r>
            <a:r>
              <a:rPr lang="hu-HU" sz="2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@</a:t>
            </a:r>
            <a:r>
              <a:rPr lang="hu-HU" sz="2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vgyke.com</a:t>
            </a:r>
            <a:endParaRPr lang="hu-HU" sz="22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hu-HU" sz="2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Web: </a:t>
            </a:r>
            <a:r>
              <a:rPr lang="hu-HU" sz="22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www.vgyke.com</a:t>
            </a:r>
            <a:endParaRPr lang="hu-HU" sz="22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hu-HU" dirty="0" smtClean="0"/>
          </a:p>
          <a:p>
            <a:endParaRPr lang="hu-HU" dirty="0"/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2218" y="387771"/>
            <a:ext cx="943724" cy="943724"/>
          </a:xfrm>
          <a:prstGeom prst="rect">
            <a:avLst/>
          </a:prstGeom>
        </p:spPr>
      </p:pic>
      <p:pic>
        <p:nvPicPr>
          <p:cNvPr id="5" name="Kép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82409" y="6076934"/>
            <a:ext cx="1758615" cy="584238"/>
          </a:xfrm>
          <a:prstGeom prst="rect">
            <a:avLst/>
          </a:prstGeom>
        </p:spPr>
      </p:pic>
      <p:pic>
        <p:nvPicPr>
          <p:cNvPr id="6" name="Kép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6815" y="6176963"/>
            <a:ext cx="2054530" cy="5791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61736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u-HU" sz="4000" dirty="0"/>
              <a:t>TÁMOP-5.4.6.A-12/1-2013-0002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hu-HU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Előzmények: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hu-HU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VGYKE 2005. óta valósít meg EU-finanszírozású projekteket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hu-HU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projektjeink elsősorban a látássérültek munkaerő-piaci integrációját hivatottak elősegíteni közvetlen vagy közvetett módon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hu-HU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több munkatársunk szerzett oktatói jogosultságot az FSZK TÁMOP-5.4.5 kiemelt projektje keretében, így megismerhettük az egyenlő hozzáférést elősegítő képzéseiket</a:t>
            </a:r>
          </a:p>
          <a:p>
            <a:endParaRPr lang="hu-HU" dirty="0"/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7679" y="387771"/>
            <a:ext cx="1234468" cy="1234468"/>
          </a:xfrm>
          <a:prstGeom prst="rect">
            <a:avLst/>
          </a:prstGeom>
        </p:spPr>
      </p:pic>
      <p:pic>
        <p:nvPicPr>
          <p:cNvPr id="5" name="Kép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40545" y="6050676"/>
            <a:ext cx="1813255" cy="602390"/>
          </a:xfrm>
          <a:prstGeom prst="rect">
            <a:avLst/>
          </a:prstGeom>
        </p:spPr>
      </p:pic>
      <p:pic>
        <p:nvPicPr>
          <p:cNvPr id="6" name="Kép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2567" y="6022315"/>
            <a:ext cx="2054530" cy="5791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38017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u-HU" sz="4000" dirty="0"/>
              <a:t>TÁMOP-5.4.6.A-12/1-2013-0002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hu-HU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pályázat: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hu-HU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TÁMOP-5.4.6.A-12/1 - A fizikai és infókommunikációs akadálymentesítés szakmai tudásának elterjesztése és hozzáférhető szolgáltatások fejlesztése a Közép-Magyarországi régióban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hu-HU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2013. januárjában nyújtottunk be pályázatot, a projekt 2013. május 1-jével indult el.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hu-HU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Ez a VGYKE hatodik EU-finanszírozású projektje, melyekből 2013-ban három zajlott egy időben.</a:t>
            </a:r>
          </a:p>
          <a:p>
            <a:endParaRPr lang="hu-HU" dirty="0"/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55805" y="472698"/>
            <a:ext cx="1138216" cy="1138216"/>
          </a:xfrm>
          <a:prstGeom prst="rect">
            <a:avLst/>
          </a:prstGeom>
        </p:spPr>
      </p:pic>
      <p:pic>
        <p:nvPicPr>
          <p:cNvPr id="5" name="Kép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54851" y="5935533"/>
            <a:ext cx="2004583" cy="665952"/>
          </a:xfrm>
          <a:prstGeom prst="rect">
            <a:avLst/>
          </a:prstGeom>
        </p:spPr>
      </p:pic>
      <p:pic>
        <p:nvPicPr>
          <p:cNvPr id="6" name="Kép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2566" y="6022315"/>
            <a:ext cx="2054530" cy="5791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92532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u-HU" sz="4000" dirty="0"/>
              <a:t>TÁMOP-5.4.6.A-12/1-2013-0002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hu-HU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Támogatási információk: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hu-HU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"Tudás és kompetencia 2.0" - Szakmai képzések az egyenlő esélyű hozzáférésért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hu-HU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TÁMOP-5.4.6.A-12/1-2013-0002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hu-HU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Tervezett megvalósítási időszak: 2013. május 1-2014. április 30.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hu-HU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Tényleges megvalósítási időszak: 2013. május 1-2014. július 31.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hu-HU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Keretösszeg: 9.934.523 Ft.</a:t>
            </a:r>
          </a:p>
          <a:p>
            <a:endParaRPr lang="hu-HU" dirty="0"/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5386" y="365125"/>
            <a:ext cx="1057837" cy="1057837"/>
          </a:xfrm>
          <a:prstGeom prst="rect">
            <a:avLst/>
          </a:prstGeom>
        </p:spPr>
      </p:pic>
      <p:pic>
        <p:nvPicPr>
          <p:cNvPr id="5" name="Kép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88912" y="6057899"/>
            <a:ext cx="2125572" cy="706146"/>
          </a:xfrm>
          <a:prstGeom prst="rect">
            <a:avLst/>
          </a:prstGeom>
        </p:spPr>
      </p:pic>
      <p:pic>
        <p:nvPicPr>
          <p:cNvPr id="6" name="Kép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6314" y="6176963"/>
            <a:ext cx="2054530" cy="5791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71129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u-HU" sz="4000" dirty="0"/>
              <a:t>TÁMOP-5.4.6.A-12/1-2013-0002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hu-HU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projekt stábja: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hu-HU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Németh Orsolya - projektmenedzser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hu-HU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Nagy Edina - oktatásszervező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hu-HU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Monori Mónika - pénzügyi vezető</a:t>
            </a:r>
            <a:endParaRPr lang="hu-HU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5595" y="664767"/>
            <a:ext cx="1025921" cy="1025921"/>
          </a:xfrm>
          <a:prstGeom prst="rect">
            <a:avLst/>
          </a:prstGeom>
        </p:spPr>
      </p:pic>
      <p:pic>
        <p:nvPicPr>
          <p:cNvPr id="5" name="Kép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51255" y="5552587"/>
            <a:ext cx="2079455" cy="690825"/>
          </a:xfrm>
          <a:prstGeom prst="rect">
            <a:avLst/>
          </a:prstGeom>
        </p:spPr>
      </p:pic>
      <p:pic>
        <p:nvPicPr>
          <p:cNvPr id="6" name="Kép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61290" y="5696822"/>
            <a:ext cx="2181910" cy="6150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83035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u-HU" sz="4000" dirty="0"/>
              <a:t>TÁMOP-5.4.6.A-12/1-2013-0002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hu-HU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Tervezett szakmai tartalom: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hu-HU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Összesen 9 fajta képzés 17 csoportban: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hu-HU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Tervezett indikátorok: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hu-HU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Képzésbe bevont résztvevők száma: 187 fő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hu-HU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Képzést sikeresen befejezett résztvevők száma: 170 fő</a:t>
            </a:r>
          </a:p>
          <a:p>
            <a:endParaRPr lang="hu-HU" dirty="0"/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540627"/>
            <a:ext cx="974558" cy="974558"/>
          </a:xfrm>
          <a:prstGeom prst="rect">
            <a:avLst/>
          </a:prstGeom>
        </p:spPr>
      </p:pic>
      <p:pic>
        <p:nvPicPr>
          <p:cNvPr id="5" name="Kép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49492" y="5687739"/>
            <a:ext cx="2344294" cy="778809"/>
          </a:xfrm>
          <a:prstGeom prst="rect">
            <a:avLst/>
          </a:prstGeom>
        </p:spPr>
      </p:pic>
      <p:pic>
        <p:nvPicPr>
          <p:cNvPr id="6" name="Kép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8214" y="5763742"/>
            <a:ext cx="2493112" cy="702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39443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u-HU" sz="4000" dirty="0"/>
              <a:t>TÁMOP-5.4.6.A-12/1-2013-0002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hu-HU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Változások: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hu-HU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projektidőszakot 3 hónappal meghosszabbítottuk 2014. július 31-ig.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hu-HU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Az egészségügy számára kidolgozott képzéseket más képzési programokra cseréltük le.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hu-HU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Az </a:t>
            </a:r>
            <a:r>
              <a:rPr lang="hu-HU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Az</a:t>
            </a:r>
            <a:r>
              <a:rPr lang="hu-HU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akadálymentesítés épületgépészeti szempontjai című képzést az </a:t>
            </a:r>
            <a:r>
              <a:rPr lang="hu-HU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Az</a:t>
            </a:r>
            <a:r>
              <a:rPr lang="hu-HU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akadálymentesség kert- és szabadtér tervezési szempontjai című képzésre cseréltük.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hu-HU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Az indikátorok teljesítése érdekében két további építészmérnököknek szóló csoport indítását vállaltuk.</a:t>
            </a:r>
            <a:endParaRPr lang="hu-HU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506924"/>
            <a:ext cx="1041963" cy="1041963"/>
          </a:xfrm>
          <a:prstGeom prst="rect">
            <a:avLst/>
          </a:prstGeom>
        </p:spPr>
      </p:pic>
      <p:pic>
        <p:nvPicPr>
          <p:cNvPr id="5" name="Kép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16220" y="6171871"/>
            <a:ext cx="1758685" cy="584261"/>
          </a:xfrm>
          <a:prstGeom prst="rect">
            <a:avLst/>
          </a:prstGeom>
        </p:spPr>
      </p:pic>
      <p:pic>
        <p:nvPicPr>
          <p:cNvPr id="6" name="Kép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7767" y="6176963"/>
            <a:ext cx="2054530" cy="5791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49086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u-HU" sz="4000" dirty="0"/>
              <a:t>TÁMOP-5.4.6.A-12/1-2013-0002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38200" y="1455213"/>
            <a:ext cx="10515600" cy="4721750"/>
          </a:xfrm>
        </p:spPr>
        <p:txBody>
          <a:bodyPr>
            <a:normAutofit fontScale="92500"/>
          </a:bodyPr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hu-HU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Megvalósult képzések: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hu-HU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Esélyteremtő kapcsolati tréning (30 óra):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hu-HU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2013</a:t>
            </a:r>
            <a:r>
              <a:rPr lang="hu-HU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december-2014. május között, 4 csoportban.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hu-HU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Kommunikációs hídépítés ép és fogyatékos személyek között (30 óra):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hu-HU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2014</a:t>
            </a:r>
            <a:r>
              <a:rPr lang="hu-HU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január-június között, 4 csoportban.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hu-HU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Az esélyegyenlőséget szolgáló infókommunikációs technológiák (60 óra):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hu-HU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2013</a:t>
            </a:r>
            <a:r>
              <a:rPr lang="hu-HU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október-2014. június között, 3 csoportban.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hu-HU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5596" y="257886"/>
            <a:ext cx="1090088" cy="1090088"/>
          </a:xfrm>
          <a:prstGeom prst="rect">
            <a:avLst/>
          </a:prstGeom>
        </p:spPr>
      </p:pic>
      <p:pic>
        <p:nvPicPr>
          <p:cNvPr id="5" name="Kép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20848" y="5917486"/>
            <a:ext cx="2109678" cy="700866"/>
          </a:xfrm>
          <a:prstGeom prst="rect">
            <a:avLst/>
          </a:prstGeom>
        </p:spPr>
      </p:pic>
      <p:pic>
        <p:nvPicPr>
          <p:cNvPr id="6" name="Kép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1154" y="6022315"/>
            <a:ext cx="2054530" cy="5791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22302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90601"/>
          </a:xfrm>
        </p:spPr>
        <p:txBody>
          <a:bodyPr>
            <a:normAutofit/>
          </a:bodyPr>
          <a:lstStyle/>
          <a:p>
            <a:pPr algn="ctr"/>
            <a:r>
              <a:rPr lang="hu-HU" sz="4000" dirty="0"/>
              <a:t>TÁMOP-5.4.6.A-12/1-2013-0002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38200" y="1491916"/>
            <a:ext cx="10515600" cy="4629723"/>
          </a:xfrm>
        </p:spPr>
        <p:txBody>
          <a:bodyPr>
            <a:normAutofit fontScale="62500" lnSpcReduction="20000"/>
          </a:bodyPr>
          <a:lstStyle/>
          <a:p>
            <a:pPr marL="0" lv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hu-HU" sz="37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Megvalósult képzések</a:t>
            </a:r>
            <a:r>
              <a:rPr lang="hu-HU" sz="3700" dirty="0" smtClean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hu-HU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hu-H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Az akadálymentesség és egyetemes tervezés építészeti szempontjai, műszaki követelményei - Fókuszban a vak és </a:t>
            </a:r>
            <a:r>
              <a:rPr lang="hu-H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gyengénlátó</a:t>
            </a:r>
            <a:r>
              <a:rPr lang="hu-H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személyek speciális igényei (12 óra):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hu-HU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2014. május-július között, 5 csoportban.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hu-HU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Befogadó </a:t>
            </a:r>
            <a:r>
              <a:rPr lang="hu-HU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tér - belsőépítészet és akadálymentesítés (16 óra):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hu-HU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2014</a:t>
            </a:r>
            <a:r>
              <a:rPr lang="hu-HU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május-június, 1 csoportban.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hu-HU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Az akadálymentesség és egyetemes tervezés kert- és szabadtér tervezési szempontjai (12 óra</a:t>
            </a:r>
            <a:r>
              <a:rPr lang="hu-HU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):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hu-HU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2014. június, 1 csoportban.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hu-HU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Akadálymentes </a:t>
            </a:r>
            <a:r>
              <a:rPr lang="hu-HU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út és vasút tervezés (15 óra):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hu-HU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2014</a:t>
            </a:r>
            <a:r>
              <a:rPr lang="hu-HU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június, 1 csoportban.</a:t>
            </a:r>
          </a:p>
          <a:p>
            <a:endParaRPr lang="hu-HU" dirty="0"/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1" y="365126"/>
            <a:ext cx="958515" cy="958515"/>
          </a:xfrm>
          <a:prstGeom prst="rect">
            <a:avLst/>
          </a:prstGeom>
        </p:spPr>
      </p:pic>
      <p:pic>
        <p:nvPicPr>
          <p:cNvPr id="5" name="Kép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122568" y="6056324"/>
            <a:ext cx="1861454" cy="618402"/>
          </a:xfrm>
          <a:prstGeom prst="rect">
            <a:avLst/>
          </a:prstGeom>
        </p:spPr>
      </p:pic>
      <p:pic>
        <p:nvPicPr>
          <p:cNvPr id="6" name="Kép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7978" y="6121639"/>
            <a:ext cx="1957706" cy="551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1193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79</TotalTime>
  <Words>660</Words>
  <Application>Microsoft Office PowerPoint</Application>
  <PresentationFormat>Szélesvásznú</PresentationFormat>
  <Paragraphs>98</Paragraphs>
  <Slides>15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4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15</vt:i4>
      </vt:variant>
    </vt:vector>
  </HeadingPairs>
  <TitlesOfParts>
    <vt:vector size="20" baseType="lpstr">
      <vt:lpstr>Arial</vt:lpstr>
      <vt:lpstr>Calibri</vt:lpstr>
      <vt:lpstr>Calibri Light</vt:lpstr>
      <vt:lpstr>Times New Roman</vt:lpstr>
      <vt:lpstr>Office-téma</vt:lpstr>
      <vt:lpstr> "Tudás és kompetencia 2.0 - Szakmai képzések az egyenlő esélyű hozzáférésért  TÁMOP-5.4.6.A-12/1-2013-0002</vt:lpstr>
      <vt:lpstr>TÁMOP-5.4.6.A-12/1-2013-0002</vt:lpstr>
      <vt:lpstr>TÁMOP-5.4.6.A-12/1-2013-0002</vt:lpstr>
      <vt:lpstr>TÁMOP-5.4.6.A-12/1-2013-0002</vt:lpstr>
      <vt:lpstr>TÁMOP-5.4.6.A-12/1-2013-0002</vt:lpstr>
      <vt:lpstr>TÁMOP-5.4.6.A-12/1-2013-0002</vt:lpstr>
      <vt:lpstr>TÁMOP-5.4.6.A-12/1-2013-0002</vt:lpstr>
      <vt:lpstr>TÁMOP-5.4.6.A-12/1-2013-0002</vt:lpstr>
      <vt:lpstr>TÁMOP-5.4.6.A-12/1-2013-0002</vt:lpstr>
      <vt:lpstr>TÁMOP-5.4.6.A-12/1-2013-0002</vt:lpstr>
      <vt:lpstr>TÁMOP-5.4.6.A-12/1-2013-0002</vt:lpstr>
      <vt:lpstr>TÁMOP-5.4.6.A-12/1-2013-0002</vt:lpstr>
      <vt:lpstr>TÁMOP-5.4.6.A-12/1-2013-0002</vt:lpstr>
      <vt:lpstr>TÁMOP-5.4.6.A-12/1-2013-0002</vt:lpstr>
      <vt:lpstr>TÁMOP-5.4.6.A-12/1-2013-0002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bemutató</dc:title>
  <dc:creator>Mama</dc:creator>
  <cp:lastModifiedBy>Mama</cp:lastModifiedBy>
  <cp:revision>11</cp:revision>
  <dcterms:created xsi:type="dcterms:W3CDTF">2014-07-30T14:27:22Z</dcterms:created>
  <dcterms:modified xsi:type="dcterms:W3CDTF">2014-07-30T19:40:48Z</dcterms:modified>
</cp:coreProperties>
</file>